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1"/>
  </p:sldMasterIdLst>
  <p:notesMasterIdLst>
    <p:notesMasterId r:id="rId8"/>
  </p:notesMasterIdLst>
  <p:sldIdLst>
    <p:sldId id="256" r:id="rId2"/>
    <p:sldId id="257" r:id="rId3"/>
    <p:sldId id="262" r:id="rId4"/>
    <p:sldId id="263" r:id="rId5"/>
    <p:sldId id="264" r:id="rId6"/>
    <p:sldId id="265" r:id="rId7"/>
  </p:sldIdLst>
  <p:sldSz cx="9145588" cy="6859588"/>
  <p:notesSz cx="6858000" cy="9144000"/>
  <p:defaultTextStyle>
    <a:defPPr>
      <a:defRPr lang="zh-CN"/>
    </a:defPPr>
    <a:lvl1pPr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1pPr>
    <a:lvl2pPr marL="609600" indent="-1524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2pPr>
    <a:lvl3pPr marL="1219200" indent="-3048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3pPr>
    <a:lvl4pPr marL="1828800" indent="-4572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4pPr>
    <a:lvl5pPr marL="2438400" indent="-6096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776">
          <p15:clr>
            <a:srgbClr val="A4A3A4"/>
          </p15:clr>
        </p15:guide>
        <p15:guide id="2" orient="horz" pos="104">
          <p15:clr>
            <a:srgbClr val="A4A3A4"/>
          </p15:clr>
        </p15:guide>
        <p15:guide id="3" orient="horz" pos="3976">
          <p15:clr>
            <a:srgbClr val="A4A3A4"/>
          </p15:clr>
        </p15:guide>
        <p15:guide id="4" orient="horz" pos="952">
          <p15:clr>
            <a:srgbClr val="A4A3A4"/>
          </p15:clr>
        </p15:guide>
        <p15:guide id="5" pos="275">
          <p15:clr>
            <a:srgbClr val="A4A3A4"/>
          </p15:clr>
        </p15:guide>
        <p15:guide id="6" pos="550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inyi (A)" initials="q("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D5ABB26-0587-4C30-8999-92F81FD0307C}">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27" autoAdjust="0"/>
    <p:restoredTop sz="94718" autoAdjust="0"/>
  </p:normalViewPr>
  <p:slideViewPr>
    <p:cSldViewPr snapToObjects="1">
      <p:cViewPr varScale="1">
        <p:scale>
          <a:sx n="74" d="100"/>
          <a:sy n="74" d="100"/>
        </p:scale>
        <p:origin x="-990" y="-90"/>
      </p:cViewPr>
      <p:guideLst>
        <p:guide orient="horz" pos="776"/>
        <p:guide orient="horz" pos="104"/>
        <p:guide orient="horz" pos="3976"/>
        <p:guide orient="horz" pos="952"/>
        <p:guide pos="275"/>
        <p:guide pos="550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9444" eaLnBrk="1" fontAlgn="auto" hangingPunct="1">
              <a:spcBef>
                <a:spcPts val="0"/>
              </a:spcBef>
              <a:spcAft>
                <a:spcPts val="0"/>
              </a:spcAft>
              <a:defRPr sz="1200">
                <a:latin typeface="+mn-lt"/>
                <a:ea typeface="+mn-ea"/>
              </a:defRPr>
            </a:lvl1pPr>
          </a:lstStyle>
          <a:p>
            <a:pPr>
              <a:defRPr/>
            </a:pPr>
            <a:fld id="{150724F7-F449-4CFF-8B1F-25B693948BB0}" type="datetimeFigureOut">
              <a:rPr lang="en-US"/>
              <a:pPr>
                <a:defRPr/>
              </a:pPr>
              <a:t>1/19/2017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9444" eaLnBrk="1" fontAlgn="auto" hangingPunct="1">
              <a:spcBef>
                <a:spcPts val="0"/>
              </a:spcBef>
              <a:spcAft>
                <a:spcPts val="0"/>
              </a:spcAft>
              <a:defRPr sz="1200">
                <a:latin typeface="+mn-lt"/>
                <a:ea typeface="+mn-ea"/>
              </a:defRPr>
            </a:lvl1pPr>
          </a:lstStyle>
          <a:p>
            <a:pPr>
              <a:defRPr/>
            </a:pPr>
            <a:fld id="{B59A9553-4EAB-4E18-B984-2B6282F5BCCD}" type="slidenum">
              <a:rPr lang="en-US"/>
              <a:pPr>
                <a:defRPr/>
              </a:pPr>
              <a:t>‹#›</a:t>
            </a:fld>
            <a:endParaRPr lang="en-US"/>
          </a:p>
        </p:txBody>
      </p:sp>
    </p:spTree>
    <p:extLst>
      <p:ext uri="{BB962C8B-B14F-4D97-AF65-F5344CB8AC3E}">
        <p14:creationId xmlns:p14="http://schemas.microsoft.com/office/powerpoint/2010/main" xmlns="" val="2487785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a:xfrm>
            <a:off x="252690" y="1269554"/>
            <a:ext cx="8640209" cy="1440160"/>
          </a:xfrm>
          <a:prstGeom prst="rect">
            <a:avLst/>
          </a:prstGeom>
        </p:spPr>
        <p:txBody>
          <a:bodyPr anchor="ctr" anchorCtr="0"/>
          <a:lstStyle>
            <a:lvl1pPr algn="ctr" fontAlgn="ctr">
              <a:defRPr sz="36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11" name="文本占位符 10"/>
          <p:cNvSpPr>
            <a:spLocks noGrp="1"/>
          </p:cNvSpPr>
          <p:nvPr>
            <p:ph type="body" sz="quarter" idx="10"/>
          </p:nvPr>
        </p:nvSpPr>
        <p:spPr>
          <a:xfrm>
            <a:off x="252137" y="2925738"/>
            <a:ext cx="8640762" cy="649288"/>
          </a:xfrm>
          <a:prstGeom prst="rect">
            <a:avLst/>
          </a:prstGeom>
        </p:spPr>
        <p:txBody>
          <a:bodyPr anchor="ctr"/>
          <a:lstStyle>
            <a:lvl1pPr marL="0" indent="0" algn="ctr" fontAlgn="ctr">
              <a:spcBef>
                <a:spcPts val="0"/>
              </a:spcBef>
              <a:buNone/>
              <a:defRPr sz="1800" baseline="0"/>
            </a:lvl1pPr>
            <a:lvl2pPr marL="271426" indent="0">
              <a:buNone/>
              <a:defRPr/>
            </a:lvl2pPr>
            <a:lvl3pPr marL="535710" indent="0">
              <a:buNone/>
              <a:defRPr/>
            </a:lvl3pPr>
            <a:lvl4pPr marL="807136" indent="0">
              <a:buNone/>
              <a:defRPr/>
            </a:lvl4pPr>
            <a:lvl5pPr marL="1078562" indent="0">
              <a:buNone/>
              <a:defRPr/>
            </a:lvl5pPr>
          </a:lstStyle>
          <a:p>
            <a:pPr lvl="0"/>
            <a:r>
              <a:rPr lang="zh-CN" altLang="en-US" dirty="0"/>
              <a:t>单击此处编辑母版文本样式</a:t>
            </a:r>
          </a:p>
        </p:txBody>
      </p:sp>
      <p:sp>
        <p:nvSpPr>
          <p:cNvPr id="20" name="表格占位符 19"/>
          <p:cNvSpPr>
            <a:spLocks noGrp="1"/>
          </p:cNvSpPr>
          <p:nvPr>
            <p:ph type="tbl" sz="quarter" idx="11"/>
          </p:nvPr>
        </p:nvSpPr>
        <p:spPr>
          <a:xfrm>
            <a:off x="252137" y="314383"/>
            <a:ext cx="8640485" cy="564773"/>
          </a:xfrm>
          <a:prstGeom prst="rect">
            <a:avLst/>
          </a:prstGeom>
        </p:spPr>
        <p:txBody>
          <a:bodyPr/>
          <a:lstStyle/>
          <a:p>
            <a:pPr lvl="0"/>
            <a:endParaRPr lang="zh-CN" altLang="en-US" noProof="0" dirty="0"/>
          </a:p>
        </p:txBody>
      </p:sp>
    </p:spTree>
    <p:extLst>
      <p:ext uri="{BB962C8B-B14F-4D97-AF65-F5344CB8AC3E}">
        <p14:creationId xmlns:p14="http://schemas.microsoft.com/office/powerpoint/2010/main" xmlns="" val="823520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252690" y="189433"/>
            <a:ext cx="8640209" cy="648073"/>
          </a:xfrm>
          <a:prstGeom prst="rect">
            <a:avLst/>
          </a:prstGeom>
        </p:spPr>
        <p:txBody>
          <a:bodyPr anchor="ctr" anchorCtr="0"/>
          <a:lstStyle>
            <a:lvl1pPr algn="ctr">
              <a:defRPr sz="24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9" name="Content Placeholder 8"/>
          <p:cNvSpPr>
            <a:spLocks noGrp="1"/>
          </p:cNvSpPr>
          <p:nvPr>
            <p:ph sz="quarter" idx="13"/>
          </p:nvPr>
        </p:nvSpPr>
        <p:spPr>
          <a:xfrm>
            <a:off x="252391" y="981075"/>
            <a:ext cx="8640508" cy="5257800"/>
          </a:xfrm>
          <a:prstGeom prst="rect">
            <a:avLst/>
          </a:prstGeom>
        </p:spPr>
        <p:txBody>
          <a:bodyPr/>
          <a:lstStyle>
            <a:lvl1pPr>
              <a:defRPr sz="1800" baseline="0">
                <a:latin typeface="Times New Roman" panose="02020603050405020304" pitchFamily="18" charset="0"/>
                <a:ea typeface="宋体" panose="02010600030101010101" pitchFamily="2" charset="-122"/>
              </a:defRPr>
            </a:lvl1pPr>
            <a:lvl2pPr>
              <a:defRPr sz="1600" baseline="0">
                <a:latin typeface="Times New Roman" panose="02020603050405020304" pitchFamily="18" charset="0"/>
                <a:ea typeface="宋体" panose="02010600030101010101" pitchFamily="2" charset="-122"/>
              </a:defRPr>
            </a:lvl2pPr>
            <a:lvl3pPr>
              <a:defRPr sz="1600" baseline="0">
                <a:latin typeface="Times New Roman" panose="02020603050405020304" pitchFamily="18" charset="0"/>
                <a:ea typeface="宋体" panose="02010600030101010101" pitchFamily="2" charset="-122"/>
              </a:defRPr>
            </a:lvl3pPr>
            <a:lvl4pPr>
              <a:defRPr sz="1200" baseline="0">
                <a:latin typeface="Times New Roman" panose="02020603050405020304" pitchFamily="18" charset="0"/>
                <a:ea typeface="宋体" panose="02010600030101010101" pitchFamily="2" charset="-122"/>
              </a:defRPr>
            </a:lvl4pPr>
            <a:lvl5pPr>
              <a:defRPr sz="1400" baseline="0">
                <a:latin typeface="Times New Roman" panose="02020603050405020304" pitchFamily="18" charset="0"/>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Slide Number Placeholder 4"/>
          <p:cNvSpPr>
            <a:spLocks noGrp="1"/>
          </p:cNvSpPr>
          <p:nvPr>
            <p:ph type="sldNum" sz="quarter" idx="14"/>
          </p:nvPr>
        </p:nvSpPr>
        <p:spPr>
          <a:xfrm>
            <a:off x="8172450" y="6357938"/>
            <a:ext cx="720725" cy="365125"/>
          </a:xfrm>
          <a:prstGeom prst="rect">
            <a:avLst/>
          </a:prstGeom>
        </p:spPr>
        <p:txBody>
          <a:bodyPr anchor="ctr" anchorCtr="0"/>
          <a:lstStyle>
            <a:lvl1pPr algn="r" defTabSz="1219444" eaLnBrk="1" fontAlgn="auto" hangingPunct="1">
              <a:spcBef>
                <a:spcPts val="0"/>
              </a:spcBef>
              <a:spcAft>
                <a:spcPts val="0"/>
              </a:spcAft>
              <a:defRPr sz="1200" baseline="0">
                <a:latin typeface="Times New Roman" panose="02020603050405020304" pitchFamily="18" charset="0"/>
                <a:ea typeface="宋体" panose="02010600030101010101" pitchFamily="2" charset="-122"/>
              </a:defRPr>
            </a:lvl1pPr>
          </a:lstStyle>
          <a:p>
            <a:pPr>
              <a:defRPr/>
            </a:pPr>
            <a:fld id="{2E6F92DE-F565-4A0B-9DA6-F9FE5ADC952E}" type="slidenum">
              <a:rPr lang="en-US"/>
              <a:pPr>
                <a:defRPr/>
              </a:pPr>
              <a:t>‹#›</a:t>
            </a:fld>
            <a:endParaRPr lang="en-US" dirty="0"/>
          </a:p>
        </p:txBody>
      </p:sp>
    </p:spTree>
    <p:extLst>
      <p:ext uri="{BB962C8B-B14F-4D97-AF65-F5344CB8AC3E}">
        <p14:creationId xmlns:p14="http://schemas.microsoft.com/office/powerpoint/2010/main" xmlns="" val="222523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8" r:id="rId1"/>
    <p:sldLayoutId id="2147483709" r:id="rId2"/>
  </p:sldLayoutIdLst>
  <p:hf hdr="0" ftr="0"/>
  <p:txStyles>
    <p:titleStyle>
      <a:lvl1pPr algn="l" rtl="0" eaLnBrk="0" fontAlgn="base" hangingPunct="0">
        <a:spcBef>
          <a:spcPct val="0"/>
        </a:spcBef>
        <a:spcAft>
          <a:spcPct val="0"/>
        </a:spcAft>
        <a:defRPr sz="2700" kern="1200">
          <a:solidFill>
            <a:schemeClr val="tx1"/>
          </a:solidFill>
          <a:latin typeface="+mj-lt"/>
          <a:ea typeface="+mj-ea"/>
          <a:cs typeface="+mj-cs"/>
        </a:defRPr>
      </a:lvl1pPr>
      <a:lvl2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9pPr>
    </p:titleStyle>
    <p:bodyStyle>
      <a:lvl1pPr marL="269875" indent="-269875"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1pPr>
      <a:lvl2pPr marL="534988" indent="-263525" algn="l" rtl="0" eaLnBrk="0" fontAlgn="base" hangingPunct="0">
        <a:spcBef>
          <a:spcPct val="20000"/>
        </a:spcBef>
        <a:spcAft>
          <a:spcPct val="0"/>
        </a:spcAft>
        <a:buFont typeface="Arial" panose="020B0604020202020204" pitchFamily="34" charset="0"/>
        <a:buChar char="–"/>
        <a:defRPr sz="1300" kern="1200">
          <a:solidFill>
            <a:schemeClr val="tx1"/>
          </a:solidFill>
          <a:latin typeface="+mn-lt"/>
          <a:ea typeface="+mn-ea"/>
          <a:cs typeface="+mn-cs"/>
        </a:defRPr>
      </a:lvl2pPr>
      <a:lvl3pPr marL="806450" indent="-269875" algn="l" rtl="0" eaLnBrk="0" fontAlgn="base" hangingPunct="0">
        <a:spcBef>
          <a:spcPct val="20000"/>
        </a:spcBef>
        <a:spcAft>
          <a:spcPct val="0"/>
        </a:spcAft>
        <a:buFont typeface="Arial" panose="020B0604020202020204" pitchFamily="34" charset="0"/>
        <a:buChar char="•"/>
        <a:defRPr sz="1200" kern="1200">
          <a:solidFill>
            <a:schemeClr val="tx1"/>
          </a:solidFill>
          <a:latin typeface="+mn-lt"/>
          <a:ea typeface="+mn-ea"/>
          <a:cs typeface="+mn-cs"/>
        </a:defRPr>
      </a:lvl3pPr>
      <a:lvl4pPr marL="1077913" indent="-26987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4pPr>
      <a:lvl5pPr marL="1341438" indent="-26352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5pPr>
      <a:lvl6pPr marL="251476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6pPr>
      <a:lvl7pPr marL="297199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7pPr>
      <a:lvl8pPr marL="342922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8pPr>
      <a:lvl9pPr marL="3886459"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9pPr>
    </p:bodyStyle>
    <p:otherStyle>
      <a:defPPr>
        <a:defRPr lang="zh-CN"/>
      </a:defPPr>
      <a:lvl1pPr marL="0" algn="l" defTabSz="914461" rtl="0" eaLnBrk="1" latinLnBrk="0" hangingPunct="1">
        <a:defRPr sz="1800" kern="1200">
          <a:solidFill>
            <a:schemeClr val="tx1"/>
          </a:solidFill>
          <a:latin typeface="+mn-lt"/>
          <a:ea typeface="+mn-ea"/>
          <a:cs typeface="+mn-cs"/>
        </a:defRPr>
      </a:lvl1pPr>
      <a:lvl2pPr marL="457231" algn="l" defTabSz="914461" rtl="0" eaLnBrk="1" latinLnBrk="0" hangingPunct="1">
        <a:defRPr sz="1800" kern="1200">
          <a:solidFill>
            <a:schemeClr val="tx1"/>
          </a:solidFill>
          <a:latin typeface="+mn-lt"/>
          <a:ea typeface="+mn-ea"/>
          <a:cs typeface="+mn-cs"/>
        </a:defRPr>
      </a:lvl2pPr>
      <a:lvl3pPr marL="914461" algn="l" defTabSz="914461" rtl="0" eaLnBrk="1" latinLnBrk="0" hangingPunct="1">
        <a:defRPr sz="1800" kern="1200">
          <a:solidFill>
            <a:schemeClr val="tx1"/>
          </a:solidFill>
          <a:latin typeface="+mn-lt"/>
          <a:ea typeface="+mn-ea"/>
          <a:cs typeface="+mn-cs"/>
        </a:defRPr>
      </a:lvl3pPr>
      <a:lvl4pPr marL="1371692" algn="l" defTabSz="914461" rtl="0" eaLnBrk="1" latinLnBrk="0" hangingPunct="1">
        <a:defRPr sz="1800" kern="1200">
          <a:solidFill>
            <a:schemeClr val="tx1"/>
          </a:solidFill>
          <a:latin typeface="+mn-lt"/>
          <a:ea typeface="+mn-ea"/>
          <a:cs typeface="+mn-cs"/>
        </a:defRPr>
      </a:lvl4pPr>
      <a:lvl5pPr marL="1828922" algn="l" defTabSz="914461" rtl="0" eaLnBrk="1" latinLnBrk="0" hangingPunct="1">
        <a:defRPr sz="1800" kern="1200">
          <a:solidFill>
            <a:schemeClr val="tx1"/>
          </a:solidFill>
          <a:latin typeface="+mn-lt"/>
          <a:ea typeface="+mn-ea"/>
          <a:cs typeface="+mn-cs"/>
        </a:defRPr>
      </a:lvl5pPr>
      <a:lvl6pPr marL="2286153" algn="l" defTabSz="914461" rtl="0" eaLnBrk="1" latinLnBrk="0" hangingPunct="1">
        <a:defRPr sz="1800" kern="1200">
          <a:solidFill>
            <a:schemeClr val="tx1"/>
          </a:solidFill>
          <a:latin typeface="+mn-lt"/>
          <a:ea typeface="+mn-ea"/>
          <a:cs typeface="+mn-cs"/>
        </a:defRPr>
      </a:lvl6pPr>
      <a:lvl7pPr marL="2743383" algn="l" defTabSz="914461" rtl="0" eaLnBrk="1" latinLnBrk="0" hangingPunct="1">
        <a:defRPr sz="1800" kern="1200">
          <a:solidFill>
            <a:schemeClr val="tx1"/>
          </a:solidFill>
          <a:latin typeface="+mn-lt"/>
          <a:ea typeface="+mn-ea"/>
          <a:cs typeface="+mn-cs"/>
        </a:defRPr>
      </a:lvl7pPr>
      <a:lvl8pPr marL="3200613" algn="l" defTabSz="914461" rtl="0" eaLnBrk="1" latinLnBrk="0" hangingPunct="1">
        <a:defRPr sz="1800" kern="1200">
          <a:solidFill>
            <a:schemeClr val="tx1"/>
          </a:solidFill>
          <a:latin typeface="+mn-lt"/>
          <a:ea typeface="+mn-ea"/>
          <a:cs typeface="+mn-cs"/>
        </a:defRPr>
      </a:lvl8pPr>
      <a:lvl9pPr marL="3657843" algn="l" defTabSz="91446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137" y="1286654"/>
            <a:ext cx="8640209" cy="1440160"/>
          </a:xfrm>
        </p:spPr>
        <p:txBody>
          <a:bodyPr/>
          <a:lstStyle/>
          <a:p>
            <a:pPr lvl="2" algn="ctr" fontAlgn="ctr"/>
            <a:r>
              <a:rPr lang="en-US" altLang="zh-CN" sz="3200" dirty="0"/>
              <a:t>WF on NR spectrum utilization and guard band</a:t>
            </a:r>
            <a:endParaRPr lang="zh-CN" altLang="en-US" sz="3200" dirty="0"/>
          </a:p>
        </p:txBody>
      </p:sp>
      <p:sp>
        <p:nvSpPr>
          <p:cNvPr id="3" name="文本占位符 2"/>
          <p:cNvSpPr>
            <a:spLocks noGrp="1"/>
          </p:cNvSpPr>
          <p:nvPr>
            <p:ph type="body" sz="quarter" idx="10"/>
          </p:nvPr>
        </p:nvSpPr>
        <p:spPr/>
        <p:txBody>
          <a:bodyPr/>
          <a:lstStyle/>
          <a:p>
            <a:r>
              <a:rPr lang="en-US" altLang="zh-CN" dirty="0"/>
              <a:t>ZTE, ZTE Microelectronics, [Nokia, Alcatel-Lucent Shanghai Bell, Ericsson, Samsung, </a:t>
            </a:r>
            <a:r>
              <a:rPr lang="en-US" altLang="zh-CN" dirty="0" err="1"/>
              <a:t>Vadafone</a:t>
            </a:r>
            <a:r>
              <a:rPr lang="en-US" altLang="zh-CN" dirty="0"/>
              <a:t>, </a:t>
            </a:r>
            <a:r>
              <a:rPr lang="en-US" altLang="zh-CN" dirty="0" err="1" smtClean="0"/>
              <a:t>Huawei</a:t>
            </a:r>
            <a:r>
              <a:rPr lang="en-US" altLang="zh-CN" dirty="0" smtClean="0"/>
              <a:t>, …]</a:t>
            </a:r>
            <a:endParaRPr lang="zh-CN" altLang="en-US" dirty="0"/>
          </a:p>
        </p:txBody>
      </p:sp>
      <p:graphicFrame>
        <p:nvGraphicFramePr>
          <p:cNvPr id="5" name="表格占位符 4"/>
          <p:cNvGraphicFramePr>
            <a:graphicFrameLocks noGrp="1"/>
          </p:cNvGraphicFramePr>
          <p:nvPr>
            <p:ph type="tbl" sz="quarter" idx="11"/>
            <p:extLst>
              <p:ext uri="{D42A27DB-BD31-4B8C-83A1-F6EECF244321}">
                <p14:modId xmlns:p14="http://schemas.microsoft.com/office/powerpoint/2010/main" xmlns="" val="1367677772"/>
              </p:ext>
            </p:extLst>
          </p:nvPr>
        </p:nvGraphicFramePr>
        <p:xfrm>
          <a:off x="252413" y="314325"/>
          <a:ext cx="8640762" cy="1285240"/>
        </p:xfrm>
        <a:graphic>
          <a:graphicData uri="http://schemas.openxmlformats.org/drawingml/2006/table">
            <a:tbl>
              <a:tblPr firstRow="1" bandRow="1">
                <a:tableStyleId>{2D5ABB26-0587-4C30-8999-92F81FD0307C}</a:tableStyleId>
              </a:tblPr>
              <a:tblGrid>
                <a:gridCol w="4320381">
                  <a:extLst>
                    <a:ext uri="{9D8B030D-6E8A-4147-A177-3AD203B41FA5}">
                      <a16:colId xmlns:a16="http://schemas.microsoft.com/office/drawing/2014/main" xmlns="" val="20000"/>
                    </a:ext>
                  </a:extLst>
                </a:gridCol>
                <a:gridCol w="4320381">
                  <a:extLst>
                    <a:ext uri="{9D8B030D-6E8A-4147-A177-3AD203B41FA5}">
                      <a16:colId xmlns:a16="http://schemas.microsoft.com/office/drawing/2014/main" xmlns="" val="20001"/>
                    </a:ext>
                  </a:extLst>
                </a:gridCol>
              </a:tblGrid>
              <a:tr h="370840">
                <a:tc>
                  <a:txBody>
                    <a:bodyPr/>
                    <a:lstStyle/>
                    <a:p>
                      <a:r>
                        <a:rPr lang="en-US" sz="1800" kern="1200" dirty="0">
                          <a:solidFill>
                            <a:schemeClr val="tx1"/>
                          </a:solidFill>
                          <a:latin typeface="+mn-lt"/>
                          <a:ea typeface="+mn-ea"/>
                          <a:cs typeface="+mn-cs"/>
                        </a:rPr>
                        <a:t>3GPP TSG-RAN WG4 Meeting NR Ad-hoc </a:t>
                      </a:r>
                    </a:p>
                  </a:txBody>
                  <a:tcPr/>
                </a:tc>
                <a:tc>
                  <a:txBody>
                    <a:bodyPr/>
                    <a:lstStyle/>
                    <a:p>
                      <a:pPr marL="0" marR="0" indent="0" algn="r" defTabSz="914461" rtl="0" eaLnBrk="1" fontAlgn="auto" latinLnBrk="0" hangingPunct="1">
                        <a:lnSpc>
                          <a:spcPct val="100000"/>
                        </a:lnSpc>
                        <a:spcBef>
                          <a:spcPts val="0"/>
                        </a:spcBef>
                        <a:spcAft>
                          <a:spcPts val="0"/>
                        </a:spcAft>
                        <a:buClrTx/>
                        <a:buSzTx/>
                        <a:buFontTx/>
                        <a:buNone/>
                        <a:tabLst/>
                        <a:defRPr/>
                      </a:pPr>
                      <a:r>
                        <a:rPr lang="en-US" sz="1800" kern="1200" baseline="0" dirty="0">
                          <a:solidFill>
                            <a:schemeClr val="tx1"/>
                          </a:solidFill>
                          <a:latin typeface="+mn-lt"/>
                          <a:ea typeface="+mn-ea"/>
                          <a:cs typeface="+mn-cs"/>
                        </a:rPr>
                        <a:t>R4-1700258</a:t>
                      </a:r>
                      <a:endParaRPr lang="zh-CN" altLang="en-US" sz="1800" dirty="0"/>
                    </a:p>
                  </a:txBody>
                  <a:tcPr/>
                </a:tc>
                <a:extLst>
                  <a:ext uri="{0D108BD9-81ED-4DB2-BD59-A6C34878D82A}">
                    <a16:rowId xmlns:a16="http://schemas.microsoft.com/office/drawing/2014/main" xmlns="" val="10000"/>
                  </a:ext>
                </a:extLst>
              </a:tr>
              <a:tr h="370840">
                <a:tc>
                  <a:txBody>
                    <a:bodyPr/>
                    <a:lstStyle/>
                    <a:p>
                      <a:pPr marL="0" marR="0" indent="0" algn="l" defTabSz="914461" rtl="0" eaLnBrk="1" fontAlgn="auto" latinLnBrk="0" hangingPunct="1">
                        <a:lnSpc>
                          <a:spcPct val="100000"/>
                        </a:lnSpc>
                        <a:spcBef>
                          <a:spcPts val="0"/>
                        </a:spcBef>
                        <a:spcAft>
                          <a:spcPts val="0"/>
                        </a:spcAft>
                        <a:buClrTx/>
                        <a:buSzTx/>
                        <a:buFontTx/>
                        <a:buNone/>
                        <a:tabLst/>
                        <a:defRPr/>
                      </a:pPr>
                      <a:r>
                        <a:rPr lang="en-US" sz="1800" b="0" kern="1200" dirty="0">
                          <a:solidFill>
                            <a:schemeClr val="tx1"/>
                          </a:solidFill>
                          <a:latin typeface="+mn-lt"/>
                          <a:ea typeface="+mn-ea"/>
                          <a:cs typeface="+mn-cs"/>
                        </a:rPr>
                        <a:t>Spokane, WA, USA, 17 – 19 January, 2017</a:t>
                      </a:r>
                    </a:p>
                    <a:p>
                      <a:pPr marL="0" marR="0" indent="0" algn="l" defTabSz="914461" rtl="0" eaLnBrk="1" fontAlgn="auto" latinLnBrk="0" hangingPunct="1">
                        <a:lnSpc>
                          <a:spcPct val="100000"/>
                        </a:lnSpc>
                        <a:spcBef>
                          <a:spcPts val="0"/>
                        </a:spcBef>
                        <a:spcAft>
                          <a:spcPts val="0"/>
                        </a:spcAft>
                        <a:buClrTx/>
                        <a:buSzTx/>
                        <a:buFontTx/>
                        <a:buNone/>
                        <a:tabLst/>
                        <a:defRPr/>
                      </a:pPr>
                      <a:r>
                        <a:rPr lang="en-US" sz="1800" b="0" kern="1200" dirty="0">
                          <a:solidFill>
                            <a:schemeClr val="tx1"/>
                          </a:solidFill>
                          <a:latin typeface="+mn-lt"/>
                          <a:ea typeface="+mn-ea"/>
                          <a:cs typeface="+mn-cs"/>
                        </a:rPr>
                        <a:t>Agenda item:</a:t>
                      </a:r>
                      <a:r>
                        <a:rPr lang="en-US" sz="1800" b="1" kern="1200" dirty="0">
                          <a:solidFill>
                            <a:schemeClr val="tx1"/>
                          </a:solidFill>
                          <a:latin typeface="+mn-lt"/>
                          <a:ea typeface="+mn-ea"/>
                          <a:cs typeface="+mn-cs"/>
                        </a:rPr>
                        <a:t>	</a:t>
                      </a:r>
                      <a:r>
                        <a:rPr lang="en-US" sz="1800" kern="1200" dirty="0">
                          <a:solidFill>
                            <a:schemeClr val="tx1"/>
                          </a:solidFill>
                          <a:latin typeface="+mn-lt"/>
                          <a:ea typeface="+mn-ea"/>
                          <a:cs typeface="+mn-cs"/>
                        </a:rPr>
                        <a:t>3.4.1</a:t>
                      </a:r>
                    </a:p>
                    <a:p>
                      <a:pPr marL="0" marR="0" indent="0" algn="l" defTabSz="914461" rtl="0" eaLnBrk="1" fontAlgn="auto" latinLnBrk="0" hangingPunct="1">
                        <a:lnSpc>
                          <a:spcPct val="100000"/>
                        </a:lnSpc>
                        <a:spcBef>
                          <a:spcPts val="0"/>
                        </a:spcBef>
                        <a:spcAft>
                          <a:spcPts val="0"/>
                        </a:spcAft>
                        <a:buClrTx/>
                        <a:buSzTx/>
                        <a:buFontTx/>
                        <a:buNone/>
                        <a:tabLst/>
                        <a:defRPr/>
                      </a:pPr>
                      <a:endParaRPr lang="en-US" sz="1800" b="0" kern="1200" dirty="0">
                        <a:solidFill>
                          <a:schemeClr val="tx1"/>
                        </a:solidFill>
                        <a:latin typeface="+mn-lt"/>
                        <a:ea typeface="+mn-ea"/>
                        <a:cs typeface="+mn-cs"/>
                      </a:endParaRPr>
                    </a:p>
                  </a:txBody>
                  <a:tcPr/>
                </a:tc>
                <a:tc>
                  <a:txBody>
                    <a:bodyPr/>
                    <a:lstStyle/>
                    <a:p>
                      <a:endParaRPr lang="zh-CN" altLang="en-US" dirty="0"/>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8283856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390" y="33731"/>
            <a:ext cx="8640209" cy="311403"/>
          </a:xfrm>
        </p:spPr>
        <p:txBody>
          <a:bodyPr/>
          <a:lstStyle/>
          <a:p>
            <a:r>
              <a:rPr lang="en-US" altLang="zh-CN" dirty="0"/>
              <a:t>Background</a:t>
            </a:r>
            <a:endParaRPr lang="zh-CN" altLang="en-US" dirty="0"/>
          </a:p>
        </p:txBody>
      </p:sp>
      <p:sp>
        <p:nvSpPr>
          <p:cNvPr id="3" name="内容占位符 2"/>
          <p:cNvSpPr>
            <a:spLocks noGrp="1"/>
          </p:cNvSpPr>
          <p:nvPr>
            <p:ph sz="quarter" idx="13"/>
          </p:nvPr>
        </p:nvSpPr>
        <p:spPr>
          <a:xfrm>
            <a:off x="252390" y="643712"/>
            <a:ext cx="8640785" cy="6079351"/>
          </a:xfrm>
        </p:spPr>
        <p:txBody>
          <a:bodyPr/>
          <a:lstStyle/>
          <a:p>
            <a:r>
              <a:rPr lang="en-US" altLang="zh-CN" sz="1600" dirty="0"/>
              <a:t>Companies’  evaluation results show that,</a:t>
            </a:r>
          </a:p>
          <a:p>
            <a:pPr lvl="1"/>
            <a:r>
              <a:rPr lang="en-AU" dirty="0"/>
              <a:t>Spectrum utilization in NR is impacted by many factors, e.g. channel bandwidth, guard band size at the band edge in single numerology case, number of </a:t>
            </a:r>
            <a:r>
              <a:rPr lang="en-AU" dirty="0" err="1"/>
              <a:t>subbands</a:t>
            </a:r>
            <a:r>
              <a:rPr lang="en-AU" dirty="0"/>
              <a:t> in mixed numerology case, size of </a:t>
            </a:r>
            <a:r>
              <a:rPr lang="en-AU" dirty="0" err="1"/>
              <a:t>subbands</a:t>
            </a:r>
            <a:r>
              <a:rPr lang="en-AU" dirty="0"/>
              <a:t>, SCS for each </a:t>
            </a:r>
            <a:r>
              <a:rPr lang="en-AU" dirty="0" err="1"/>
              <a:t>subband</a:t>
            </a:r>
            <a:r>
              <a:rPr lang="en-AU" dirty="0"/>
              <a:t>, granularity of guard band between different numerologies, in-band requirements such as EVM requirement, trade-off with spectral efficiency,  </a:t>
            </a:r>
            <a:r>
              <a:rPr lang="en-US" altLang="zh-CN" dirty="0"/>
              <a:t>BS/UE implementation complexity and declared capability, </a:t>
            </a:r>
            <a:r>
              <a:rPr lang="en-AU" dirty="0"/>
              <a:t>etc. </a:t>
            </a:r>
          </a:p>
          <a:p>
            <a:pPr lvl="1"/>
            <a:r>
              <a:rPr lang="en-US" altLang="zh-CN" dirty="0"/>
              <a:t>Guard band is needed between two subbands with different numerologies within a NR carrier.</a:t>
            </a:r>
          </a:p>
          <a:p>
            <a:pPr lvl="1"/>
            <a:r>
              <a:rPr lang="sv-SE" altLang="zh-CN" dirty="0"/>
              <a:t>Increasing spectrum utilization does not ensure spectral efficiency increase. For upper bound of spectrum utilization, it seems that medium level spectrum utilization is a good trade-off  in terms of spectral efficiency and  the implemention complexity and cost.</a:t>
            </a:r>
          </a:p>
          <a:p>
            <a:pPr lvl="1">
              <a:buFontTx/>
              <a:buChar char="-"/>
            </a:pPr>
            <a:r>
              <a:rPr lang="en-US" altLang="zh-CN" dirty="0"/>
              <a:t>For some combinations of large SCS and Small channel bandwidth i.e. 60KHz SCS and 5MHz CBW, fraction PRB usage in channel edge is helpful to improve spectrum utilization and spectral efficiency.</a:t>
            </a:r>
          </a:p>
          <a:p>
            <a:pPr lvl="1">
              <a:buFontTx/>
              <a:buChar char="-"/>
            </a:pPr>
            <a:r>
              <a:rPr lang="en-US" altLang="zh-CN" dirty="0"/>
              <a:t>Few SCs for in-channel guard-band provide better spectrum efficiency compared than 1 RB guard band between sub-bands in mixed numerology case.</a:t>
            </a:r>
            <a:endParaRPr lang="sv-SE" altLang="zh-CN" dirty="0"/>
          </a:p>
          <a:p>
            <a:pPr lvl="1"/>
            <a:r>
              <a:rPr lang="en-US" altLang="zh-CN" dirty="0"/>
              <a:t>For mixed numerology case using windowing or less stringent filtering and lower spectrum utilization on aggressor has similar or even a little bit higher total throughput (aggressor numerology + victim numerology) as stringent filtering and high spectrum utilization on aggressor.</a:t>
            </a:r>
            <a:endParaRPr lang="sv-SE" altLang="zh-CN" dirty="0"/>
          </a:p>
          <a:p>
            <a:pPr marL="342900" indent="-342900">
              <a:buFont typeface="+mj-lt"/>
              <a:buAutoNum type="arabicPeriod"/>
            </a:pPr>
            <a:endParaRPr lang="en-US" sz="1400" dirty="0"/>
          </a:p>
          <a:p>
            <a:pPr marL="342900" indent="-342900">
              <a:buFont typeface="+mj-lt"/>
              <a:buAutoNum type="arabicPeriod"/>
            </a:pPr>
            <a:endParaRPr lang="en-US" sz="1400" dirty="0"/>
          </a:p>
          <a:p>
            <a:pPr marL="342900" indent="-342900">
              <a:buFont typeface="+mj-lt"/>
              <a:buAutoNum type="arabicPeriod"/>
            </a:pPr>
            <a:endParaRPr lang="en-US" sz="1400" dirty="0"/>
          </a:p>
          <a:p>
            <a:pPr>
              <a:buNone/>
            </a:pPr>
            <a:endParaRPr lang="sv-SE" altLang="zh-CN" dirty="0"/>
          </a:p>
          <a:p>
            <a:pPr lvl="1"/>
            <a:endParaRPr lang="sv-SE" altLang="zh-CN" dirty="0"/>
          </a:p>
          <a:p>
            <a:pPr lvl="1"/>
            <a:endParaRPr lang="sv-SE" altLang="zh-CN" dirty="0"/>
          </a:p>
          <a:p>
            <a:pPr>
              <a:buNone/>
            </a:pPr>
            <a:endParaRPr lang="en-US" altLang="zh-CN" sz="1600" dirty="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2</a:t>
            </a:fld>
            <a:endParaRPr lang="en-US" dirty="0"/>
          </a:p>
        </p:txBody>
      </p:sp>
    </p:spTree>
    <p:extLst>
      <p:ext uri="{BB962C8B-B14F-4D97-AF65-F5344CB8AC3E}">
        <p14:creationId xmlns:p14="http://schemas.microsoft.com/office/powerpoint/2010/main" xmlns="" val="2134030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391" y="4837"/>
            <a:ext cx="8640209" cy="495999"/>
          </a:xfrm>
        </p:spPr>
        <p:txBody>
          <a:bodyPr/>
          <a:lstStyle/>
          <a:p>
            <a:r>
              <a:rPr lang="sv-SE" altLang="zh-CN" dirty="0"/>
              <a:t>Way forward (</a:t>
            </a:r>
            <a:r>
              <a:rPr lang="sv-SE" altLang="zh-CN" dirty="0" smtClean="0"/>
              <a:t>1/3)</a:t>
            </a:r>
            <a:endParaRPr lang="zh-CN" altLang="en-US" dirty="0"/>
          </a:p>
        </p:txBody>
      </p:sp>
      <p:sp>
        <p:nvSpPr>
          <p:cNvPr id="3" name="内容占位符 2"/>
          <p:cNvSpPr>
            <a:spLocks noGrp="1"/>
          </p:cNvSpPr>
          <p:nvPr>
            <p:ph sz="quarter" idx="13"/>
          </p:nvPr>
        </p:nvSpPr>
        <p:spPr>
          <a:xfrm>
            <a:off x="233019" y="500837"/>
            <a:ext cx="8660155" cy="6222226"/>
          </a:xfrm>
        </p:spPr>
        <p:txBody>
          <a:bodyPr/>
          <a:lstStyle/>
          <a:p>
            <a:pPr eaLnBrk="1" hangingPunct="1"/>
            <a:r>
              <a:rPr lang="en-US" dirty="0"/>
              <a:t>Spectrum utilization for both mixed numerology and single numerology cases will be further studied.</a:t>
            </a:r>
          </a:p>
          <a:p>
            <a:pPr lvl="1" eaLnBrk="1" hangingPunct="1"/>
            <a:r>
              <a:rPr lang="en-US" sz="1400" dirty="0"/>
              <a:t>For aspects to analyze, please refer to slides 4 to 7 in the last WF on spectrum utilization (</a:t>
            </a:r>
            <a:r>
              <a:rPr lang="en-US" altLang="zh-CN" sz="1400" dirty="0"/>
              <a:t>R4-1610922).</a:t>
            </a:r>
          </a:p>
          <a:p>
            <a:pPr lvl="1" eaLnBrk="1" hangingPunct="1"/>
            <a:r>
              <a:rPr lang="sv-SE" altLang="zh-CN" sz="1400" dirty="0"/>
              <a:t>It is important to ensure high spectral efficiency rather than just studying spectrum utilization</a:t>
            </a:r>
          </a:p>
          <a:p>
            <a:pPr lvl="1" eaLnBrk="1" hangingPunct="1"/>
            <a:r>
              <a:rPr lang="fi-FI" sz="1400" dirty="0"/>
              <a:t>For setting the minimum requirement, RAN4 need to look at the tradeoffs in spectrum efficiency and implementation complexity, and consider ACS and blocking requirements as well as Tx requirements</a:t>
            </a:r>
          </a:p>
          <a:p>
            <a:pPr lvl="2" eaLnBrk="1" hangingPunct="1"/>
            <a:r>
              <a:rPr lang="fi-FI" sz="1800" dirty="0"/>
              <a:t>RAN4 should also study the possibility for a minimum  level of spectrum utilization to be required by RAN4 specifications, but in such a way that would also allow higher spectrum utilization, than the minimum level, to be used by real implementations. </a:t>
            </a:r>
          </a:p>
          <a:p>
            <a:pPr lvl="1" eaLnBrk="1" hangingPunct="1"/>
            <a:r>
              <a:rPr lang="en-US" sz="1400" dirty="0"/>
              <a:t>Guard band(s) is needed between two subbands with different numerologies within a NR carrier. </a:t>
            </a:r>
          </a:p>
          <a:p>
            <a:pPr lvl="2" eaLnBrk="1" hangingPunct="1"/>
            <a:r>
              <a:rPr lang="en-US" sz="1400" dirty="0"/>
              <a:t>The guard band should be decided by the Node B and not mandated by the specification. However the specifications will need to make assumptions on gap between the numerologies and targeted EVM levels.</a:t>
            </a:r>
          </a:p>
          <a:p>
            <a:pPr lvl="1" eaLnBrk="1" hangingPunct="1"/>
            <a:r>
              <a:rPr lang="sv-SE" sz="1400" dirty="0"/>
              <a:t>For mixed numerology case, sub-block 1 (wanted signal) could use 15 kHz SCS and sub-block 2 (interfering signal) could use 60 kHz  SCS</a:t>
            </a:r>
            <a:r>
              <a:rPr lang="en-US" sz="1400" dirty="0"/>
              <a:t>. </a:t>
            </a:r>
          </a:p>
          <a:p>
            <a:pPr lvl="1" eaLnBrk="1" hangingPunct="1"/>
            <a:r>
              <a:rPr lang="en-US" sz="1400" dirty="0"/>
              <a:t>In NR at </a:t>
            </a:r>
            <a:r>
              <a:rPr lang="en-US" sz="1400" dirty="0" err="1"/>
              <a:t>basestation</a:t>
            </a:r>
            <a:r>
              <a:rPr lang="en-US" sz="1400" dirty="0"/>
              <a:t> TX side it’s proposed to have guard band(s) between two different numerologies to support high order modulations such as 256 QAM for DL when the radio condition is good for using the high order  modulations. </a:t>
            </a:r>
          </a:p>
          <a:p>
            <a:pPr lvl="2" eaLnBrk="1" hangingPunct="1"/>
            <a:r>
              <a:rPr lang="en-US" sz="1400" dirty="0"/>
              <a:t>The guard band should be decided by the Node B and not mandated by the specification. However the specifications will need to make assumptions on gap between the numerologies and targeted EVM levels.</a:t>
            </a:r>
          </a:p>
          <a:p>
            <a:pPr lvl="1" eaLnBrk="1" hangingPunct="1"/>
            <a:r>
              <a:rPr lang="en-US" sz="1400" dirty="0"/>
              <a:t> In NR it’s proposed </a:t>
            </a:r>
            <a:r>
              <a:rPr lang="en-US" sz="1400" dirty="0" smtClean="0"/>
              <a:t>to use 15 </a:t>
            </a:r>
            <a:r>
              <a:rPr lang="en-US" sz="1400" dirty="0"/>
              <a:t>kHz as the granularity to define guard band size between </a:t>
            </a:r>
            <a:r>
              <a:rPr lang="en-US" sz="1400" dirty="0" err="1"/>
              <a:t>subbands</a:t>
            </a:r>
            <a:r>
              <a:rPr lang="en-US" sz="1400" dirty="0"/>
              <a:t> with different numerologies, and the guard band size could be defined as 15 kHz * n (n is positive integer).</a:t>
            </a:r>
          </a:p>
          <a:p>
            <a:pPr lvl="1" eaLnBrk="1" hangingPunct="1"/>
            <a:r>
              <a:rPr lang="sv-SE" sz="1400" dirty="0"/>
              <a:t>Guard band granularity, i.e. fractional PRB or interger PRB, will be decided later on after the evaluation.</a:t>
            </a:r>
            <a:endParaRPr lang="en-US" sz="1400" dirty="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3</a:t>
            </a:fld>
            <a:endParaRPr lang="en-US" dirty="0"/>
          </a:p>
        </p:txBody>
      </p:sp>
    </p:spTree>
    <p:extLst>
      <p:ext uri="{BB962C8B-B14F-4D97-AF65-F5344CB8AC3E}">
        <p14:creationId xmlns:p14="http://schemas.microsoft.com/office/powerpoint/2010/main" xmlns="" val="2471262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ltLang="zh-CN" dirty="0"/>
              <a:t>Way forward (</a:t>
            </a:r>
            <a:r>
              <a:rPr lang="sv-SE" altLang="zh-CN" dirty="0" smtClean="0"/>
              <a:t>2/3)</a:t>
            </a:r>
            <a:endParaRPr lang="en-US" dirty="0"/>
          </a:p>
        </p:txBody>
      </p:sp>
      <p:sp>
        <p:nvSpPr>
          <p:cNvPr id="3" name="Content Placeholder 2"/>
          <p:cNvSpPr>
            <a:spLocks noGrp="1"/>
          </p:cNvSpPr>
          <p:nvPr>
            <p:ph sz="quarter" idx="13"/>
          </p:nvPr>
        </p:nvSpPr>
        <p:spPr/>
        <p:txBody>
          <a:bodyPr/>
          <a:lstStyle/>
          <a:p>
            <a:r>
              <a:rPr lang="en-US" dirty="0" smtClean="0"/>
              <a:t>For </a:t>
            </a:r>
            <a:r>
              <a:rPr lang="en-US" dirty="0" smtClean="0"/>
              <a:t>spectrum utilization in cases where utilization is &lt;90% with integer number of PRBs under single numerology </a:t>
            </a:r>
            <a:r>
              <a:rPr lang="en-US" dirty="0" smtClean="0"/>
              <a:t>cases</a:t>
            </a:r>
            <a:endParaRPr lang="en-US" dirty="0" smtClean="0"/>
          </a:p>
          <a:p>
            <a:pPr lvl="1">
              <a:buNone/>
            </a:pPr>
            <a:r>
              <a:rPr lang="en-US" dirty="0" smtClean="0"/>
              <a:t>– Some </a:t>
            </a:r>
            <a:r>
              <a:rPr lang="en-US" dirty="0" smtClean="0"/>
              <a:t>contributions [1,2] show that , it maybe feasible to achieve spectrum utilization over 90% if fraction PRB usage allowed with compliance of related RF requirements, e.g. EVM, ACLR, SEM.</a:t>
            </a:r>
          </a:p>
          <a:p>
            <a:pPr lvl="1">
              <a:buNone/>
            </a:pPr>
            <a:r>
              <a:rPr lang="en-US" dirty="0" smtClean="0"/>
              <a:t>– Companies </a:t>
            </a:r>
            <a:r>
              <a:rPr lang="en-US" dirty="0" smtClean="0"/>
              <a:t>were encouraged to further investigate the feasibility from RAN4 perspective.</a:t>
            </a:r>
            <a:endParaRPr lang="en-US" dirty="0"/>
          </a:p>
        </p:txBody>
      </p:sp>
      <p:sp>
        <p:nvSpPr>
          <p:cNvPr id="4" name="Slide Number Placeholder 3"/>
          <p:cNvSpPr>
            <a:spLocks noGrp="1"/>
          </p:cNvSpPr>
          <p:nvPr>
            <p:ph type="sldNum" sz="quarter" idx="14"/>
          </p:nvPr>
        </p:nvSpPr>
        <p:spPr/>
        <p:txBody>
          <a:bodyPr/>
          <a:lstStyle/>
          <a:p>
            <a:pPr>
              <a:defRPr/>
            </a:pPr>
            <a:fld id="{2E6F92DE-F565-4A0B-9DA6-F9FE5ADC952E}" type="slidenum">
              <a:rPr lang="en-US" smtClean="0"/>
              <a:pPr>
                <a:defRPr/>
              </a:pPr>
              <a:t>4</a:t>
            </a:fld>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391" y="1"/>
            <a:ext cx="8640209" cy="429398"/>
          </a:xfrm>
        </p:spPr>
        <p:txBody>
          <a:bodyPr/>
          <a:lstStyle/>
          <a:p>
            <a:r>
              <a:rPr lang="sv-SE" altLang="zh-CN" dirty="0" smtClean="0"/>
              <a:t>Way forward </a:t>
            </a:r>
            <a:r>
              <a:rPr lang="sv-SE" altLang="zh-CN" dirty="0" smtClean="0"/>
              <a:t>(3/3)</a:t>
            </a:r>
            <a:endParaRPr lang="en-US" dirty="0"/>
          </a:p>
        </p:txBody>
      </p:sp>
      <p:sp>
        <p:nvSpPr>
          <p:cNvPr id="3" name="Content Placeholder 2"/>
          <p:cNvSpPr>
            <a:spLocks noGrp="1"/>
          </p:cNvSpPr>
          <p:nvPr>
            <p:ph sz="quarter" idx="13"/>
          </p:nvPr>
        </p:nvSpPr>
        <p:spPr>
          <a:xfrm>
            <a:off x="252391" y="572274"/>
            <a:ext cx="8640508" cy="6150789"/>
          </a:xfrm>
        </p:spPr>
        <p:txBody>
          <a:bodyPr/>
          <a:lstStyle/>
          <a:p>
            <a:pPr lvl="0"/>
            <a:r>
              <a:rPr lang="en-US" altLang="zh-CN" sz="2000" dirty="0" smtClean="0"/>
              <a:t>To strive for high spectrum utilization while allowing the flexibility in implementation, it is proposed to define NR spectrum utilization as a </a:t>
            </a:r>
            <a:r>
              <a:rPr lang="en-US" altLang="zh-CN" sz="2000" dirty="0" smtClean="0"/>
              <a:t>set </a:t>
            </a:r>
            <a:r>
              <a:rPr lang="en-US" altLang="zh-CN" sz="2000" dirty="0" smtClean="0"/>
              <a:t>of possible BS capabilities &amp; UE capabilities (&gt;= 90%), taking into account different numerology, carrier bandwidth, and applied waveform with different spectrum confinement performance.</a:t>
            </a:r>
          </a:p>
          <a:p>
            <a:pPr lvl="1"/>
            <a:r>
              <a:rPr lang="en-US" altLang="zh-CN" dirty="0" smtClean="0"/>
              <a:t>The detailed values within the </a:t>
            </a:r>
            <a:r>
              <a:rPr lang="en-US" altLang="zh-CN" dirty="0" smtClean="0"/>
              <a:t>set </a:t>
            </a:r>
            <a:r>
              <a:rPr lang="en-US" altLang="zh-CN" dirty="0" smtClean="0"/>
              <a:t>of possible BS/UE capabilities are FFS , e.g. [90%, 95%, 99%]</a:t>
            </a:r>
          </a:p>
          <a:p>
            <a:pPr lvl="1"/>
            <a:r>
              <a:rPr lang="en-US" altLang="zh-CN" dirty="0" smtClean="0"/>
              <a:t>This </a:t>
            </a:r>
            <a:r>
              <a:rPr lang="en-US" altLang="zh-CN" dirty="0" smtClean="0"/>
              <a:t>set </a:t>
            </a:r>
            <a:r>
              <a:rPr lang="en-US" altLang="zh-CN" dirty="0" smtClean="0"/>
              <a:t>should include values that can be achieved by using either filtering or windowing or both, with various waveform parameters</a:t>
            </a:r>
            <a:endParaRPr lang="zh-CN" altLang="zh-CN" dirty="0" smtClean="0"/>
          </a:p>
          <a:p>
            <a:pPr lvl="0"/>
            <a:r>
              <a:rPr lang="en-US" altLang="zh-CN" sz="2000" dirty="0" smtClean="0"/>
              <a:t>The principle of introducing a set of capabilities is not as yet agreed, it will be agreed once the contents of the capability set has been identified and the implications of capability signaling have been confirmed</a:t>
            </a:r>
          </a:p>
          <a:p>
            <a:pPr lvl="0"/>
            <a:r>
              <a:rPr lang="en-US" altLang="zh-CN" sz="2000" dirty="0" smtClean="0"/>
              <a:t>At least UEs’ capability in terms of the max. spectrum utilization for both downlink receiving and uplink transmitting should be reported to network</a:t>
            </a:r>
          </a:p>
          <a:p>
            <a:pPr lvl="1"/>
            <a:r>
              <a:rPr lang="en-US" altLang="zh-CN" dirty="0" smtClean="0"/>
              <a:t>FFS whether BS reporting to UE </a:t>
            </a:r>
            <a:r>
              <a:rPr lang="en-US" altLang="zh-CN" dirty="0" smtClean="0"/>
              <a:t>is </a:t>
            </a:r>
            <a:r>
              <a:rPr lang="en-US" altLang="zh-CN" dirty="0" smtClean="0"/>
              <a:t>needed</a:t>
            </a:r>
          </a:p>
          <a:p>
            <a:pPr lvl="0"/>
            <a:r>
              <a:rPr lang="en-US" altLang="zh-CN" sz="2000" dirty="0" smtClean="0"/>
              <a:t>Companies are encouraged to :</a:t>
            </a:r>
          </a:p>
          <a:p>
            <a:pPr lvl="1"/>
            <a:r>
              <a:rPr lang="en-US" altLang="zh-CN" sz="1800" dirty="0" smtClean="0"/>
              <a:t>provide specific values for the </a:t>
            </a:r>
            <a:r>
              <a:rPr lang="en-US" altLang="zh-CN" sz="1800" dirty="0" smtClean="0"/>
              <a:t>capability </a:t>
            </a:r>
            <a:r>
              <a:rPr lang="en-US" altLang="zh-CN" sz="1800" dirty="0" smtClean="0"/>
              <a:t>sets.</a:t>
            </a:r>
          </a:p>
          <a:p>
            <a:pPr lvl="1"/>
            <a:r>
              <a:rPr lang="en-US" altLang="zh-CN" sz="1800" dirty="0" smtClean="0"/>
              <a:t>Investigate the impact on specification complexity</a:t>
            </a:r>
            <a:endParaRPr lang="en-US" dirty="0"/>
          </a:p>
        </p:txBody>
      </p:sp>
      <p:sp>
        <p:nvSpPr>
          <p:cNvPr id="4" name="Slide Number Placeholder 3"/>
          <p:cNvSpPr>
            <a:spLocks noGrp="1"/>
          </p:cNvSpPr>
          <p:nvPr>
            <p:ph type="sldNum" sz="quarter" idx="14"/>
          </p:nvPr>
        </p:nvSpPr>
        <p:spPr/>
        <p:txBody>
          <a:bodyPr/>
          <a:lstStyle/>
          <a:p>
            <a:pPr>
              <a:defRPr/>
            </a:pPr>
            <a:fld id="{2E6F92DE-F565-4A0B-9DA6-F9FE5ADC952E}" type="slidenum">
              <a:rPr lang="en-US" smtClean="0"/>
              <a:pPr>
                <a:defRPr/>
              </a:pPr>
              <a:t>5</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52391" y="286522"/>
            <a:ext cx="8640508" cy="6436541"/>
          </a:xfrm>
        </p:spPr>
        <p:txBody>
          <a:bodyPr/>
          <a:lstStyle/>
          <a:p>
            <a:pPr>
              <a:buNone/>
            </a:pPr>
            <a:r>
              <a:rPr lang="sv-SE" altLang="zh-CN" b="1" dirty="0" smtClean="0"/>
              <a:t>References:</a:t>
            </a:r>
          </a:p>
          <a:p>
            <a:pPr marL="342900" indent="-342900">
              <a:buFont typeface="+mj-lt"/>
              <a:buAutoNum type="arabicPeriod"/>
            </a:pPr>
            <a:r>
              <a:rPr lang="en-US" sz="1600" dirty="0" smtClean="0"/>
              <a:t>R4-1700009</a:t>
            </a:r>
            <a:r>
              <a:rPr lang="en-US" sz="1600" b="1" dirty="0" smtClean="0"/>
              <a:t> </a:t>
            </a:r>
            <a:r>
              <a:rPr lang="en-US" sz="1600" dirty="0" smtClean="0"/>
              <a:t>Considerations on NR spectrum utilization and</a:t>
            </a:r>
            <a:r>
              <a:rPr lang="en-US" sz="1600" b="1" dirty="0" smtClean="0"/>
              <a:t> </a:t>
            </a:r>
            <a:r>
              <a:rPr lang="en-US" sz="1600" dirty="0" smtClean="0"/>
              <a:t>guard band using fractional PRB, ZTE</a:t>
            </a:r>
          </a:p>
          <a:p>
            <a:pPr marL="342900" indent="-342900">
              <a:buFont typeface="+mj-lt"/>
              <a:buAutoNum type="arabicPeriod"/>
            </a:pPr>
            <a:r>
              <a:rPr lang="en-US" sz="1600" dirty="0" smtClean="0"/>
              <a:t>R4-1700169 Evaluation results of Guard band in case of mixed numerology, Samsung</a:t>
            </a:r>
          </a:p>
          <a:p>
            <a:pPr marL="342900" indent="-342900">
              <a:buFont typeface="+mj-lt"/>
              <a:buAutoNum type="arabicPeriod"/>
            </a:pPr>
            <a:r>
              <a:rPr lang="en-US" sz="1600" dirty="0" smtClean="0"/>
              <a:t>R4-1700168 Evaluation results for maximum spectrum utilization, Samsung</a:t>
            </a:r>
          </a:p>
          <a:p>
            <a:pPr marL="342900" indent="-342900">
              <a:buFont typeface="+mj-lt"/>
              <a:buAutoNum type="arabicPeriod"/>
            </a:pPr>
            <a:r>
              <a:rPr lang="en-US" sz="1600" dirty="0" smtClean="0"/>
              <a:t>R4-1700055 NR DL in-band emission and EVM requirements at BS </a:t>
            </a:r>
            <a:r>
              <a:rPr lang="en-US" sz="1600" dirty="0" err="1" smtClean="0"/>
              <a:t>Tx</a:t>
            </a:r>
            <a:r>
              <a:rPr lang="en-US" sz="1600" dirty="0" smtClean="0"/>
              <a:t>, Nokia</a:t>
            </a:r>
          </a:p>
          <a:p>
            <a:pPr marL="342900" indent="-342900">
              <a:buFont typeface="+mj-lt"/>
              <a:buAutoNum type="arabicPeriod"/>
            </a:pPr>
            <a:r>
              <a:rPr lang="en-US" sz="1600" dirty="0" smtClean="0"/>
              <a:t>R4-1700057 NR DL spectrum confinement technique in BS TX, Nokia</a:t>
            </a:r>
          </a:p>
          <a:p>
            <a:pPr marL="342900" indent="-342900">
              <a:buFont typeface="+mj-lt"/>
              <a:buAutoNum type="arabicPeriod"/>
            </a:pPr>
            <a:r>
              <a:rPr lang="en-US" sz="1600" dirty="0" smtClean="0"/>
              <a:t>R4-1700052 Assumptions for NR in-band emission, EVM and in-band selectivity requirements with different numerologies, Nokia</a:t>
            </a:r>
          </a:p>
          <a:p>
            <a:pPr marL="342900" indent="-342900">
              <a:buFont typeface="+mj-lt"/>
              <a:buAutoNum type="arabicPeriod"/>
            </a:pPr>
            <a:r>
              <a:rPr lang="en-US" sz="1600" dirty="0" smtClean="0"/>
              <a:t>R4-1700216 On spectrum utilization at the transmitter, Ericsson</a:t>
            </a:r>
          </a:p>
          <a:p>
            <a:pPr marL="342900" indent="-342900">
              <a:buFont typeface="+mj-lt"/>
              <a:buAutoNum type="arabicPeriod"/>
            </a:pPr>
            <a:r>
              <a:rPr lang="en-US" sz="1600" dirty="0" smtClean="0"/>
              <a:t>R4-1700220 Spectrum utilization link level simulation, Ericsson</a:t>
            </a:r>
          </a:p>
          <a:p>
            <a:pPr marL="342900" indent="-342900">
              <a:buFont typeface="+mj-lt"/>
              <a:buAutoNum type="arabicPeriod"/>
            </a:pPr>
            <a:r>
              <a:rPr lang="en-US" sz="1600" dirty="0" smtClean="0"/>
              <a:t>R4-1700217 On multiplexing of numerologies, </a:t>
            </a:r>
            <a:r>
              <a:rPr lang="en-US" sz="1600" dirty="0" smtClean="0"/>
              <a:t>Ericsson</a:t>
            </a:r>
          </a:p>
          <a:p>
            <a:pPr marL="342900" indent="-342900">
              <a:buFont typeface="+mj-lt"/>
              <a:buAutoNum type="arabicPeriod"/>
            </a:pPr>
            <a:r>
              <a:rPr lang="en-US" altLang="zh-CN" sz="1600" dirty="0" smtClean="0"/>
              <a:t>R4-1700216 </a:t>
            </a:r>
            <a:r>
              <a:rPr lang="en-US" altLang="zh-CN" sz="1600" dirty="0" smtClean="0"/>
              <a:t>On spectrum utilization at the transmitter, </a:t>
            </a:r>
            <a:r>
              <a:rPr lang="en-US" altLang="zh-CN" sz="1600" dirty="0" smtClean="0"/>
              <a:t>Ericsson</a:t>
            </a:r>
          </a:p>
          <a:p>
            <a:pPr marL="342900" indent="-342900">
              <a:buFont typeface="+mj-lt"/>
              <a:buAutoNum type="arabicPeriod"/>
            </a:pPr>
            <a:r>
              <a:rPr lang="en-US" sz="1600" dirty="0" smtClean="0"/>
              <a:t>R4-1700134</a:t>
            </a:r>
            <a:r>
              <a:rPr lang="en-US" sz="1600" dirty="0" smtClean="0"/>
              <a:t>, Consideration on NR waveform and spectrum utilization, </a:t>
            </a:r>
            <a:r>
              <a:rPr lang="en-US" sz="1600" dirty="0" err="1" smtClean="0"/>
              <a:t>Huawei</a:t>
            </a:r>
            <a:r>
              <a:rPr lang="en-US" sz="1600" dirty="0" smtClean="0"/>
              <a:t>, </a:t>
            </a:r>
            <a:r>
              <a:rPr lang="en-US" sz="1600" dirty="0" err="1" smtClean="0"/>
              <a:t>HiSilicon</a:t>
            </a:r>
            <a:endParaRPr lang="en-US" sz="1600" dirty="0" smtClean="0"/>
          </a:p>
          <a:p>
            <a:pPr marL="342900" indent="-342900">
              <a:buFont typeface="+mj-lt"/>
              <a:buAutoNum type="arabicPeriod"/>
            </a:pPr>
            <a:r>
              <a:rPr lang="en-US" sz="1600" dirty="0" smtClean="0"/>
              <a:t>R4-1700099</a:t>
            </a:r>
            <a:r>
              <a:rPr lang="en-US" sz="1600" dirty="0" smtClean="0"/>
              <a:t>, Spectral utilization analysis for NR, </a:t>
            </a:r>
            <a:r>
              <a:rPr lang="en-US" sz="1600" dirty="0" smtClean="0"/>
              <a:t>Qualcomm</a:t>
            </a:r>
          </a:p>
          <a:p>
            <a:pPr marL="342900" indent="-342900">
              <a:buFont typeface="+mj-lt"/>
              <a:buAutoNum type="arabicPeriod"/>
            </a:pPr>
            <a:r>
              <a:rPr lang="en-US" altLang="zh-CN" sz="1600" dirty="0" smtClean="0"/>
              <a:t>R4-1700132,Evaluation </a:t>
            </a:r>
            <a:r>
              <a:rPr lang="en-US" altLang="zh-CN" sz="1600" dirty="0" smtClean="0"/>
              <a:t>on the complexity of NR waveforms, </a:t>
            </a:r>
            <a:r>
              <a:rPr lang="en-US" altLang="zh-CN" sz="1600" dirty="0" err="1" smtClean="0"/>
              <a:t>Huawei</a:t>
            </a:r>
            <a:r>
              <a:rPr lang="en-US" altLang="zh-CN" sz="1600" dirty="0" smtClean="0"/>
              <a:t>, </a:t>
            </a:r>
            <a:r>
              <a:rPr lang="en-US" altLang="zh-CN" sz="1600" dirty="0" err="1" smtClean="0"/>
              <a:t>HiSilicon</a:t>
            </a:r>
            <a:endParaRPr lang="en-US" altLang="zh-CN" sz="1600" dirty="0" smtClean="0"/>
          </a:p>
          <a:p>
            <a:pPr marL="342900" indent="-342900">
              <a:buFont typeface="+mj-lt"/>
              <a:buAutoNum type="arabicPeriod"/>
            </a:pPr>
            <a:r>
              <a:rPr lang="en-US" altLang="zh-CN" sz="1600" dirty="0" smtClean="0"/>
              <a:t>R4-1700133,Evaluation </a:t>
            </a:r>
            <a:r>
              <a:rPr lang="en-US" altLang="zh-CN" sz="1600" dirty="0" smtClean="0"/>
              <a:t>on the delay overhead analysis for NR waveforms, </a:t>
            </a:r>
            <a:r>
              <a:rPr lang="en-US" altLang="zh-CN" sz="1600" dirty="0" err="1" smtClean="0"/>
              <a:t>Huawei</a:t>
            </a:r>
            <a:r>
              <a:rPr lang="en-US" altLang="zh-CN" sz="1600" dirty="0" smtClean="0"/>
              <a:t>, </a:t>
            </a:r>
            <a:r>
              <a:rPr lang="en-US" altLang="zh-CN" sz="1600" dirty="0" err="1" smtClean="0"/>
              <a:t>HiSilicon</a:t>
            </a:r>
            <a:endParaRPr lang="en-US" sz="1600" dirty="0" smtClean="0"/>
          </a:p>
          <a:p>
            <a:endParaRPr lang="en-US" dirty="0"/>
          </a:p>
        </p:txBody>
      </p:sp>
      <p:sp>
        <p:nvSpPr>
          <p:cNvPr id="4" name="Slide Number Placeholder 3"/>
          <p:cNvSpPr>
            <a:spLocks noGrp="1"/>
          </p:cNvSpPr>
          <p:nvPr>
            <p:ph type="sldNum" sz="quarter" idx="14"/>
          </p:nvPr>
        </p:nvSpPr>
        <p:spPr/>
        <p:txBody>
          <a:bodyPr/>
          <a:lstStyle/>
          <a:p>
            <a:pPr>
              <a:defRPr/>
            </a:pPr>
            <a:fld id="{2E6F92DE-F565-4A0B-9DA6-F9FE5ADC952E}" type="slidenum">
              <a:rPr lang="en-US" smtClean="0"/>
              <a:pPr>
                <a:defRPr/>
              </a:pPr>
              <a:t>6</a:t>
            </a:fld>
            <a:endParaRPr lang="en-US" dirty="0"/>
          </a:p>
        </p:txBody>
      </p:sp>
    </p:spTree>
  </p:cSld>
  <p:clrMapOvr>
    <a:masterClrMapping/>
  </p:clrMapOvr>
</p:sld>
</file>

<file path=ppt/theme/theme1.xml><?xml version="1.0" encoding="utf-8"?>
<a:theme xmlns:a="http://schemas.openxmlformats.org/drawingml/2006/main" name="Backgroun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New">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8061</TotalTime>
  <Words>1067</Words>
  <Application>Microsoft Office PowerPoint</Application>
  <PresentationFormat>Custom</PresentationFormat>
  <Paragraphs>66</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Background</vt:lpstr>
      <vt:lpstr>WF on NR spectrum utilization and guard band</vt:lpstr>
      <vt:lpstr>Background</vt:lpstr>
      <vt:lpstr>Way forward (1/3)</vt:lpstr>
      <vt:lpstr>Way forward (2/3)</vt:lpstr>
      <vt:lpstr>Way forward (3/3)</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Zhouchuan (Luc)</dc:creator>
  <cp:lastModifiedBy>gaoyh</cp:lastModifiedBy>
  <cp:revision>543</cp:revision>
  <dcterms:created xsi:type="dcterms:W3CDTF">2014-09-24T01:01:53Z</dcterms:created>
  <dcterms:modified xsi:type="dcterms:W3CDTF">2017-01-19T22:49:28Z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(2)OWwWBwv9qBvm7hy5xo1c8z2l56lMHIGEWnrWE4fTtbSRN2NsUKLiUwhk3f6fwRUj06BYmSxH
zN4GHQGyc9/mIhVp1vTzV/r2SPwTnHuZ8qPMbmBhJGjFwl+5Jq9gm5BSYxlaamic04ZNh3py
O3soFwoT226MlBlRXTPv0rH2jBYw5QmhvReQb44CNQZ5Q4nEUDHX76fwBOzoO4iDyymLDFfD
tD+6YXquw4L6WwuQ5S</vt:lpwstr>
  </property>
  <property fmtid="{D5CDD505-2E9C-101B-9397-08002B2CF9AE}" pid="3" name="_2015_ms_pID_725343_00">
    <vt:lpwstr>_2015_ms_pID_725343</vt:lpwstr>
  </property>
  <property fmtid="{D5CDD505-2E9C-101B-9397-08002B2CF9AE}" pid="4" name="_2015_ms_pID_7253431">
    <vt:lpwstr>cyM6i77k1/iuKNtHqzeHt4zUN+W078CKRCOsVaO4iVs4lnVfOA925e
UV3DcCGXj8XrwRljAaRSsqhrkGRlbybxDdyZZxSv/dMqTrcn//6a1dzZlPo0a3oc+nX0Kfs/
N/ZvaGUbugfZnW5T6KEmNy6vl+EMXNqoiRBlF23Gd0RntRbJDTxiTkJcQH7fN+e9y+vQvSaE
hnMtkZKvh5uogtpo</vt:lpwstr>
  </property>
  <property fmtid="{D5CDD505-2E9C-101B-9397-08002B2CF9AE}" pid="5" name="_2015_ms_pID_7253431_00">
    <vt:lpwstr>_2015_ms_pID_7253431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1476085475</vt:lpwstr>
  </property>
  <property fmtid="{D5CDD505-2E9C-101B-9397-08002B2CF9AE}" pid="10" name="_NewReviewCycle">
    <vt:lpwstr/>
  </property>
</Properties>
</file>